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8" r:id="rId3"/>
    <p:sldId id="257" r:id="rId4"/>
  </p:sldIdLst>
  <p:sldSz cx="6119813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8" userDrawn="1">
          <p15:clr>
            <a:srgbClr val="A4A3A4"/>
          </p15:clr>
        </p15:guide>
        <p15:guide id="2" pos="19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F79"/>
    <a:srgbClr val="62385D"/>
    <a:srgbClr val="846682"/>
    <a:srgbClr val="DCD2DC"/>
    <a:srgbClr val="6D3F67"/>
    <a:srgbClr val="71C5DD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300" d="100"/>
          <a:sy n="300" d="100"/>
        </p:scale>
        <p:origin x="268" y="772"/>
      </p:cViewPr>
      <p:guideLst>
        <p:guide orient="horz" pos="908"/>
        <p:guide pos="191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471289"/>
            <a:ext cx="4589860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512522"/>
            <a:ext cx="4589860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1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53319"/>
            <a:ext cx="1319585" cy="24404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53319"/>
            <a:ext cx="3882256" cy="24404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5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305448" y="653094"/>
            <a:ext cx="2627274" cy="193509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645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3188228" y="653094"/>
            <a:ext cx="2624323" cy="193509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645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05448" y="325035"/>
            <a:ext cx="5508910" cy="230245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01860" y="1043135"/>
            <a:ext cx="4919702" cy="427836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242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601860" y="1495160"/>
            <a:ext cx="4919702" cy="198044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97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306040" y="223979"/>
            <a:ext cx="5508715" cy="255976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2"/>
            </p:custDataLst>
          </p:nvPr>
        </p:nvSpPr>
        <p:spPr>
          <a:xfrm>
            <a:off x="306040" y="917246"/>
            <a:ext cx="612079" cy="511951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1045636" y="810589"/>
            <a:ext cx="1899996" cy="17065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1045636" y="1023902"/>
            <a:ext cx="1899996" cy="511951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5"/>
            </p:custDataLst>
          </p:nvPr>
        </p:nvSpPr>
        <p:spPr>
          <a:xfrm>
            <a:off x="3175162" y="917246"/>
            <a:ext cx="612079" cy="511951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3914757" y="810589"/>
            <a:ext cx="1899996" cy="17065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3914757" y="1023902"/>
            <a:ext cx="1899996" cy="511951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306040" y="1834491"/>
            <a:ext cx="612079" cy="511951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045636" y="1727836"/>
            <a:ext cx="1899996" cy="17065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045636" y="1941148"/>
            <a:ext cx="1899996" cy="511951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175162" y="1834491"/>
            <a:ext cx="612079" cy="511951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3914757" y="1727836"/>
            <a:ext cx="1899996" cy="17065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3914757" y="1941148"/>
            <a:ext cx="1899996" cy="511951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91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717932"/>
            <a:ext cx="5278339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1927150"/>
            <a:ext cx="5278339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5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766593"/>
            <a:ext cx="2600921" cy="18271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766593"/>
            <a:ext cx="2600921" cy="18271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10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53319"/>
            <a:ext cx="5278339" cy="5566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05933"/>
            <a:ext cx="258896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051899"/>
            <a:ext cx="2588968" cy="15471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05933"/>
            <a:ext cx="260171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051899"/>
            <a:ext cx="2601718" cy="15471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15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0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0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91982"/>
            <a:ext cx="1973799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14627"/>
            <a:ext cx="3098155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863918"/>
            <a:ext cx="1973799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24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91982"/>
            <a:ext cx="1973799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14627"/>
            <a:ext cx="3098155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863918"/>
            <a:ext cx="1973799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7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53319"/>
            <a:ext cx="5278339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766593"/>
            <a:ext cx="5278339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2669079"/>
            <a:ext cx="137695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2669079"/>
            <a:ext cx="2065437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2669079"/>
            <a:ext cx="137695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96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56" r:id="rId12"/>
    <p:sldLayoutId id="2147483658" r:id="rId13"/>
    <p:sldLayoutId id="2147483659" r:id="rId14"/>
    <p:sldLayoutId id="2147483660" r:id="rId15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/>
            </a:gs>
            <a:gs pos="33000">
              <a:srgbClr val="E0E7F6"/>
            </a:gs>
            <a:gs pos="91000">
              <a:srgbClr val="F6BD91"/>
            </a:gs>
            <a:gs pos="100000">
              <a:schemeClr val="accent2"/>
            </a:gs>
            <a:gs pos="8624">
              <a:srgbClr val="A0B8E4"/>
            </a:gs>
            <a:gs pos="48000">
              <a:schemeClr val="accent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81916"/>
            <a:ext cx="3933825" cy="2732405"/>
            <a:chOff x="40" y="144"/>
            <a:chExt cx="6195" cy="4303"/>
          </a:xfrm>
        </p:grpSpPr>
        <p:sp>
          <p:nvSpPr>
            <p:cNvPr id="33" name="任意多边形: 形状 32"/>
            <p:cNvSpPr/>
            <p:nvPr/>
          </p:nvSpPr>
          <p:spPr>
            <a:xfrm>
              <a:off x="2477" y="1077"/>
              <a:ext cx="3758" cy="599"/>
            </a:xfrm>
            <a:custGeom>
              <a:avLst/>
              <a:gdLst>
                <a:gd name="csX0" fmla="*/ 552421 w 1213652"/>
                <a:gd name="csY0" fmla="*/ 0 h 529167"/>
                <a:gd name="csX1" fmla="*/ 661230 w 1213652"/>
                <a:gd name="csY1" fmla="*/ 0 h 529167"/>
                <a:gd name="csX2" fmla="*/ 1102831 w 1213652"/>
                <a:gd name="csY2" fmla="*/ 503185 h 529167"/>
                <a:gd name="csX3" fmla="*/ 1213652 w 1213652"/>
                <a:gd name="csY3" fmla="*/ 529167 h 529167"/>
                <a:gd name="csX4" fmla="*/ 0 w 1213652"/>
                <a:gd name="csY4" fmla="*/ 529167 h 529167"/>
                <a:gd name="csX5" fmla="*/ 110820 w 1213652"/>
                <a:gd name="csY5" fmla="*/ 503185 h 529167"/>
                <a:gd name="csX6" fmla="*/ 552421 w 1213652"/>
                <a:gd name="csY6" fmla="*/ 0 h 52916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213652" h="529167">
                  <a:moveTo>
                    <a:pt x="552421" y="0"/>
                  </a:moveTo>
                  <a:lnTo>
                    <a:pt x="661230" y="0"/>
                  </a:lnTo>
                  <a:cubicBezTo>
                    <a:pt x="661230" y="226202"/>
                    <a:pt x="843320" y="420282"/>
                    <a:pt x="1102831" y="503185"/>
                  </a:cubicBezTo>
                  <a:lnTo>
                    <a:pt x="1213652" y="529167"/>
                  </a:lnTo>
                  <a:lnTo>
                    <a:pt x="0" y="529167"/>
                  </a:lnTo>
                  <a:lnTo>
                    <a:pt x="110820" y="503185"/>
                  </a:lnTo>
                  <a:cubicBezTo>
                    <a:pt x="370331" y="420282"/>
                    <a:pt x="552421" y="226202"/>
                    <a:pt x="552421" y="0"/>
                  </a:cubicBezTo>
                  <a:close/>
                </a:path>
              </a:pathLst>
            </a:custGeom>
            <a:gradFill>
              <a:gsLst>
                <a:gs pos="36000">
                  <a:srgbClr val="E8E7EA"/>
                </a:gs>
                <a:gs pos="0">
                  <a:schemeClr val="accent5">
                    <a:lumMod val="44000"/>
                    <a:lumOff val="56000"/>
                    <a:alpha val="67000"/>
                  </a:schemeClr>
                </a:gs>
                <a:gs pos="100000">
                  <a:schemeClr val="accent6">
                    <a:lumMod val="68000"/>
                    <a:lumOff val="32000"/>
                    <a:alpha val="33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557" name="图形 556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5" y="1669"/>
              <a:ext cx="3990" cy="2778"/>
            </a:xfrm>
            <a:prstGeom prst="rect">
              <a:avLst/>
            </a:prstGeom>
          </p:spPr>
        </p:pic>
        <p:pic>
          <p:nvPicPr>
            <p:cNvPr id="560" name="图形 55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" y="144"/>
              <a:ext cx="2166" cy="1479"/>
            </a:xfrm>
            <a:prstGeom prst="rect">
              <a:avLst/>
            </a:prstGeom>
          </p:spPr>
        </p:pic>
        <p:pic>
          <p:nvPicPr>
            <p:cNvPr id="562" name="图形 561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" y="1575"/>
              <a:ext cx="2167" cy="1460"/>
            </a:xfrm>
            <a:prstGeom prst="rect">
              <a:avLst/>
            </a:prstGeom>
          </p:spPr>
        </p:pic>
        <p:sp>
          <p:nvSpPr>
            <p:cNvPr id="35" name="箭头: 下 34"/>
            <p:cNvSpPr/>
            <p:nvPr/>
          </p:nvSpPr>
          <p:spPr>
            <a:xfrm>
              <a:off x="600" y="3052"/>
              <a:ext cx="674" cy="51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265" y="3642"/>
              <a:ext cx="1345" cy="45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39" y="3675"/>
              <a:ext cx="995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Stability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箭头: 右 1"/>
            <p:cNvSpPr/>
            <p:nvPr/>
          </p:nvSpPr>
          <p:spPr>
            <a:xfrm>
              <a:off x="4085" y="519"/>
              <a:ext cx="857" cy="62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970" y="685"/>
              <a:ext cx="1109" cy="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/>
                <a:t>Transformation</a:t>
              </a:r>
              <a:endParaRPr lang="zh-CN" altLang="en-US" sz="600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1E58929-8D78-3A0C-3DA3-81731EC92C43}"/>
              </a:ext>
            </a:extLst>
          </p:cNvPr>
          <p:cNvSpPr txBox="1"/>
          <p:nvPr/>
        </p:nvSpPr>
        <p:spPr>
          <a:xfrm>
            <a:off x="1760374" y="779470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Al</a:t>
            </a:r>
            <a:endParaRPr lang="zh-CN" altLang="en-US" sz="5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868EC0-A6D2-DE19-A6F9-194E5BC9F92E}"/>
              </a:ext>
            </a:extLst>
          </p:cNvPr>
          <p:cNvSpPr txBox="1"/>
          <p:nvPr/>
        </p:nvSpPr>
        <p:spPr>
          <a:xfrm>
            <a:off x="1648149" y="541114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Al</a:t>
            </a:r>
            <a:endParaRPr lang="zh-CN" altLang="en-US" sz="5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10583C-7109-FD43-560E-2BA30C7968D0}"/>
              </a:ext>
            </a:extLst>
          </p:cNvPr>
          <p:cNvSpPr txBox="1"/>
          <p:nvPr/>
        </p:nvSpPr>
        <p:spPr>
          <a:xfrm>
            <a:off x="1826979" y="595626"/>
            <a:ext cx="2664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Cu</a:t>
            </a:r>
            <a:endParaRPr lang="zh-CN" altLang="en-US" sz="500" dirty="0"/>
          </a:p>
        </p:txBody>
      </p:sp>
      <p:pic>
        <p:nvPicPr>
          <p:cNvPr id="29" name="图片 28" descr="图片包含 图示&#10;&#10;AI 生成的内容可能不正确。">
            <a:extLst>
              <a:ext uri="{FF2B5EF4-FFF2-40B4-BE49-F238E27FC236}">
                <a16:creationId xmlns:a16="http://schemas.microsoft.com/office/drawing/2014/main" id="{6C842466-3F00-9E4F-C0A5-C3EA981ABA5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1599" y="82775"/>
            <a:ext cx="851572" cy="871200"/>
          </a:xfrm>
          <a:prstGeom prst="rect">
            <a:avLst/>
          </a:prstGeom>
        </p:spPr>
      </p:pic>
      <p:pic>
        <p:nvPicPr>
          <p:cNvPr id="25" name="图片 24" descr="图片包含 图示&#10;&#10;AI 生成的内容可能不正确。">
            <a:extLst>
              <a:ext uri="{FF2B5EF4-FFF2-40B4-BE49-F238E27FC236}">
                <a16:creationId xmlns:a16="http://schemas.microsoft.com/office/drawing/2014/main" id="{018FF6F2-B516-DBF9-9C0C-14B55105AEE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880015"/>
              </a:clrFrom>
              <a:clrTo>
                <a:srgbClr val="8800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00" y="68375"/>
            <a:ext cx="844235" cy="8568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3C1BC81F-2F0D-C48B-9520-919D1D434341}"/>
              </a:ext>
            </a:extLst>
          </p:cNvPr>
          <p:cNvSpPr/>
          <p:nvPr/>
        </p:nvSpPr>
        <p:spPr>
          <a:xfrm rot="20668112">
            <a:off x="1612072" y="772987"/>
            <a:ext cx="166590" cy="165100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9750CE2-62EC-F936-903C-33B418C90258}"/>
              </a:ext>
            </a:extLst>
          </p:cNvPr>
          <p:cNvSpPr/>
          <p:nvPr/>
        </p:nvSpPr>
        <p:spPr>
          <a:xfrm>
            <a:off x="1569162" y="122643"/>
            <a:ext cx="192809" cy="165100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 descr="形状&#10;&#10;AI 生成的内容可能不正确。">
            <a:extLst>
              <a:ext uri="{FF2B5EF4-FFF2-40B4-BE49-F238E27FC236}">
                <a16:creationId xmlns:a16="http://schemas.microsoft.com/office/drawing/2014/main" id="{16B433BB-31B2-DF0F-D8DE-9EAFFEE83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3198" y="136793"/>
            <a:ext cx="136688" cy="136800"/>
          </a:xfrm>
          <a:prstGeom prst="rect">
            <a:avLst/>
          </a:prstGeom>
        </p:spPr>
      </p:pic>
      <p:pic>
        <p:nvPicPr>
          <p:cNvPr id="39" name="图片 38" descr="形状&#10;&#10;AI 生成的内容可能不正确。">
            <a:extLst>
              <a:ext uri="{FF2B5EF4-FFF2-40B4-BE49-F238E27FC236}">
                <a16:creationId xmlns:a16="http://schemas.microsoft.com/office/drawing/2014/main" id="{A2A80136-ABB5-513C-906F-AFEC844B4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2303" y="846862"/>
            <a:ext cx="136688" cy="136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266F071-3000-D610-9A2A-DA0DF6C7DF34}"/>
              </a:ext>
            </a:extLst>
          </p:cNvPr>
          <p:cNvSpPr txBox="1"/>
          <p:nvPr/>
        </p:nvSpPr>
        <p:spPr>
          <a:xfrm>
            <a:off x="1417308" y="830242"/>
            <a:ext cx="2279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X</a:t>
            </a:r>
            <a:endParaRPr lang="zh-CN" altLang="en-US" sz="500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4ADA5D-DC11-7426-D6F4-512B061D3CE0}"/>
              </a:ext>
            </a:extLst>
          </p:cNvPr>
          <p:cNvGrpSpPr/>
          <p:nvPr/>
        </p:nvGrpSpPr>
        <p:grpSpPr>
          <a:xfrm>
            <a:off x="4191621" y="58451"/>
            <a:ext cx="1806761" cy="2765423"/>
            <a:chOff x="2595906" y="58451"/>
            <a:chExt cx="1530627" cy="234277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55EB439-2BEA-D166-6A93-D00297500172}"/>
                </a:ext>
              </a:extLst>
            </p:cNvPr>
            <p:cNvSpPr/>
            <p:nvPr/>
          </p:nvSpPr>
          <p:spPr>
            <a:xfrm>
              <a:off x="2595906" y="58451"/>
              <a:ext cx="1530627" cy="2342773"/>
            </a:xfrm>
            <a:prstGeom prst="roundRect">
              <a:avLst>
                <a:gd name="adj" fmla="val 4792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ABF1B8D-AB0C-AC58-E7CA-AB61B5277A20}"/>
                </a:ext>
              </a:extLst>
            </p:cNvPr>
            <p:cNvSpPr/>
            <p:nvPr/>
          </p:nvSpPr>
          <p:spPr>
            <a:xfrm>
              <a:off x="2615556" y="475194"/>
              <a:ext cx="1491326" cy="1374998"/>
            </a:xfrm>
            <a:prstGeom prst="roundRect">
              <a:avLst>
                <a:gd name="adj" fmla="val 474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FFDA90C-7723-EEAB-4CA2-614645DC75D0}"/>
                </a:ext>
              </a:extLst>
            </p:cNvPr>
            <p:cNvSpPr/>
            <p:nvPr/>
          </p:nvSpPr>
          <p:spPr>
            <a:xfrm>
              <a:off x="2660998" y="129998"/>
              <a:ext cx="1410155" cy="24427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63BF45F-84B0-BA34-5945-AF1DB0F132FA}"/>
                </a:ext>
              </a:extLst>
            </p:cNvPr>
            <p:cNvSpPr txBox="1"/>
            <p:nvPr/>
          </p:nvSpPr>
          <p:spPr>
            <a:xfrm>
              <a:off x="2791035" y="151864"/>
              <a:ext cx="1279518" cy="182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Phase transformation energy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箭头: 下 44">
              <a:extLst>
                <a:ext uri="{FF2B5EF4-FFF2-40B4-BE49-F238E27FC236}">
                  <a16:creationId xmlns:a16="http://schemas.microsoft.com/office/drawing/2014/main" id="{CD5ECCE1-019F-6F6A-DB90-3C32670DE2D5}"/>
                </a:ext>
              </a:extLst>
            </p:cNvPr>
            <p:cNvSpPr/>
            <p:nvPr/>
          </p:nvSpPr>
          <p:spPr>
            <a:xfrm>
              <a:off x="2934900" y="391627"/>
              <a:ext cx="104137" cy="196704"/>
            </a:xfrm>
            <a:prstGeom prst="downArrow">
              <a:avLst/>
            </a:prstGeom>
            <a:solidFill>
              <a:srgbClr val="E66F5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EB5CD0B4-6673-B7B9-EC8B-CEEBCFDB30B5}"/>
                </a:ext>
              </a:extLst>
            </p:cNvPr>
            <p:cNvSpPr/>
            <p:nvPr/>
          </p:nvSpPr>
          <p:spPr>
            <a:xfrm>
              <a:off x="2701591" y="605815"/>
              <a:ext cx="723653" cy="244144"/>
            </a:xfrm>
            <a:prstGeom prst="roundRect">
              <a:avLst/>
            </a:prstGeom>
            <a:solidFill>
              <a:srgbClr val="B0C9A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7B1F78E-6427-2460-3A60-49935979A9FC}"/>
                </a:ext>
              </a:extLst>
            </p:cNvPr>
            <p:cNvSpPr txBox="1"/>
            <p:nvPr/>
          </p:nvSpPr>
          <p:spPr>
            <a:xfrm>
              <a:off x="2660998" y="641991"/>
              <a:ext cx="729523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>
                  <a:latin typeface="Arial" panose="020B0604020202020204" pitchFamily="34" charset="0"/>
                  <a:cs typeface="Arial" panose="020B0604020202020204" pitchFamily="34" charset="0"/>
                </a:rPr>
                <a:t>Feature </a:t>
              </a:r>
              <a:r>
                <a:rPr lang="en-US" altLang="zh-CN" sz="600" dirty="0" err="1">
                  <a:latin typeface="Arial" panose="020B0604020202020204" pitchFamily="34" charset="0"/>
                  <a:cs typeface="Arial" panose="020B0604020202020204" pitchFamily="34" charset="0"/>
                </a:rPr>
                <a:t>engeerning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F8BFCCA-C2C7-A1D8-7A74-2CD627554738}"/>
                </a:ext>
              </a:extLst>
            </p:cNvPr>
            <p:cNvSpPr/>
            <p:nvPr/>
          </p:nvSpPr>
          <p:spPr>
            <a:xfrm>
              <a:off x="2701591" y="1081376"/>
              <a:ext cx="723653" cy="244144"/>
            </a:xfrm>
            <a:prstGeom prst="roundRect">
              <a:avLst/>
            </a:prstGeom>
            <a:solidFill>
              <a:srgbClr val="B0C9A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07B1D80-0CC4-9255-1817-FBA249A010EE}"/>
                </a:ext>
              </a:extLst>
            </p:cNvPr>
            <p:cNvSpPr txBox="1"/>
            <p:nvPr/>
          </p:nvSpPr>
          <p:spPr>
            <a:xfrm>
              <a:off x="2675252" y="1117006"/>
              <a:ext cx="694215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>
                  <a:latin typeface="Arial" panose="020B0604020202020204" pitchFamily="34" charset="0"/>
                  <a:cs typeface="Arial" panose="020B0604020202020204" pitchFamily="34" charset="0"/>
                </a:rPr>
                <a:t>Best feature group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5F19BBCC-5A27-CB66-8070-C85CF1AC435C}"/>
                </a:ext>
              </a:extLst>
            </p:cNvPr>
            <p:cNvSpPr/>
            <p:nvPr/>
          </p:nvSpPr>
          <p:spPr>
            <a:xfrm>
              <a:off x="2935822" y="865144"/>
              <a:ext cx="104137" cy="196704"/>
            </a:xfrm>
            <a:prstGeom prst="downArrow">
              <a:avLst/>
            </a:prstGeom>
            <a:solidFill>
              <a:srgbClr val="299D9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箭头: 下 50">
              <a:extLst>
                <a:ext uri="{FF2B5EF4-FFF2-40B4-BE49-F238E27FC236}">
                  <a16:creationId xmlns:a16="http://schemas.microsoft.com/office/drawing/2014/main" id="{01FF3456-A046-DA15-1EB2-C053545988C5}"/>
                </a:ext>
              </a:extLst>
            </p:cNvPr>
            <p:cNvSpPr/>
            <p:nvPr/>
          </p:nvSpPr>
          <p:spPr>
            <a:xfrm>
              <a:off x="2934900" y="1342363"/>
              <a:ext cx="104137" cy="196704"/>
            </a:xfrm>
            <a:prstGeom prst="downArrow">
              <a:avLst/>
            </a:prstGeom>
            <a:solidFill>
              <a:srgbClr val="299D9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10C6C60D-8268-AA0D-9CE1-3B1596174AE8}"/>
                </a:ext>
              </a:extLst>
            </p:cNvPr>
            <p:cNvSpPr/>
            <p:nvPr/>
          </p:nvSpPr>
          <p:spPr>
            <a:xfrm>
              <a:off x="2701591" y="1555779"/>
              <a:ext cx="579663" cy="244144"/>
            </a:xfrm>
            <a:prstGeom prst="roundRect">
              <a:avLst/>
            </a:prstGeom>
            <a:solidFill>
              <a:srgbClr val="B0C9A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6342273-FDC1-FFC3-4B34-5ABDB1D29F25}"/>
                </a:ext>
              </a:extLst>
            </p:cNvPr>
            <p:cNvSpPr txBox="1"/>
            <p:nvPr/>
          </p:nvSpPr>
          <p:spPr>
            <a:xfrm>
              <a:off x="2733288" y="1600631"/>
              <a:ext cx="521748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 err="1">
                  <a:latin typeface="Arial" panose="020B0604020202020204" pitchFamily="34" charset="0"/>
                  <a:cs typeface="Arial" panose="020B0604020202020204" pitchFamily="34" charset="0"/>
                </a:rPr>
                <a:t>TorchSISSO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12932C33-6B98-FC47-7E9B-243706107AAB}"/>
                </a:ext>
              </a:extLst>
            </p:cNvPr>
            <p:cNvSpPr/>
            <p:nvPr/>
          </p:nvSpPr>
          <p:spPr>
            <a:xfrm>
              <a:off x="2660998" y="2030191"/>
              <a:ext cx="1410154" cy="244272"/>
            </a:xfrm>
            <a:prstGeom prst="roundRect">
              <a:avLst/>
            </a:prstGeom>
            <a:solidFill>
              <a:srgbClr val="EFA0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730972D-B8A3-F170-137A-8F64F52A5597}"/>
                </a:ext>
              </a:extLst>
            </p:cNvPr>
            <p:cNvSpPr txBox="1"/>
            <p:nvPr/>
          </p:nvSpPr>
          <p:spPr>
            <a:xfrm>
              <a:off x="3132419" y="2051477"/>
              <a:ext cx="475575" cy="182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Formula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20000718-287D-1C12-F11F-1C8A4502C2AB}"/>
                </a:ext>
              </a:extLst>
            </p:cNvPr>
            <p:cNvSpPr/>
            <p:nvPr/>
          </p:nvSpPr>
          <p:spPr>
            <a:xfrm>
              <a:off x="2934900" y="1816771"/>
              <a:ext cx="104137" cy="196704"/>
            </a:xfrm>
            <a:prstGeom prst="downArrow">
              <a:avLst/>
            </a:prstGeom>
            <a:solidFill>
              <a:srgbClr val="EE7E2A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箭头: 左 56">
              <a:extLst>
                <a:ext uri="{FF2B5EF4-FFF2-40B4-BE49-F238E27FC236}">
                  <a16:creationId xmlns:a16="http://schemas.microsoft.com/office/drawing/2014/main" id="{1CC949AC-ABF5-2F5C-3672-F00372039349}"/>
                </a:ext>
              </a:extLst>
            </p:cNvPr>
            <p:cNvSpPr/>
            <p:nvPr/>
          </p:nvSpPr>
          <p:spPr>
            <a:xfrm>
              <a:off x="3415639" y="695227"/>
              <a:ext cx="151658" cy="64420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: 剪去对角 57">
              <a:extLst>
                <a:ext uri="{FF2B5EF4-FFF2-40B4-BE49-F238E27FC236}">
                  <a16:creationId xmlns:a16="http://schemas.microsoft.com/office/drawing/2014/main" id="{387DE27F-9774-4DB6-4130-383353D9BF6A}"/>
                </a:ext>
              </a:extLst>
            </p:cNvPr>
            <p:cNvSpPr/>
            <p:nvPr/>
          </p:nvSpPr>
          <p:spPr>
            <a:xfrm>
              <a:off x="3592438" y="528766"/>
              <a:ext cx="405048" cy="370048"/>
            </a:xfrm>
            <a:prstGeom prst="snip2DiagRect">
              <a:avLst/>
            </a:prstGeom>
            <a:solidFill>
              <a:srgbClr val="A8EACC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71B8824-3426-F8B9-C547-08ADDF2DC002}"/>
                </a:ext>
              </a:extLst>
            </p:cNvPr>
            <p:cNvSpPr txBox="1"/>
            <p:nvPr/>
          </p:nvSpPr>
          <p:spPr>
            <a:xfrm>
              <a:off x="3551469" y="627249"/>
              <a:ext cx="429403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 err="1">
                  <a:latin typeface="Arial" panose="020B0604020202020204" pitchFamily="34" charset="0"/>
                  <a:cs typeface="Arial" panose="020B0604020202020204" pitchFamily="34" charset="0"/>
                </a:rPr>
                <a:t>matminer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箭头: 左 59">
              <a:extLst>
                <a:ext uri="{FF2B5EF4-FFF2-40B4-BE49-F238E27FC236}">
                  <a16:creationId xmlns:a16="http://schemas.microsoft.com/office/drawing/2014/main" id="{B47DD0EC-DDF1-BF45-1E4A-31DEBEDE360D}"/>
                </a:ext>
              </a:extLst>
            </p:cNvPr>
            <p:cNvSpPr/>
            <p:nvPr/>
          </p:nvSpPr>
          <p:spPr>
            <a:xfrm>
              <a:off x="3415639" y="1165418"/>
              <a:ext cx="151658" cy="64420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: 剪去对角 60">
              <a:extLst>
                <a:ext uri="{FF2B5EF4-FFF2-40B4-BE49-F238E27FC236}">
                  <a16:creationId xmlns:a16="http://schemas.microsoft.com/office/drawing/2014/main" id="{46C66D37-07E5-7501-B15D-E8CC5FF9C4D7}"/>
                </a:ext>
              </a:extLst>
            </p:cNvPr>
            <p:cNvSpPr/>
            <p:nvPr/>
          </p:nvSpPr>
          <p:spPr>
            <a:xfrm>
              <a:off x="3592438" y="998956"/>
              <a:ext cx="405048" cy="370048"/>
            </a:xfrm>
            <a:prstGeom prst="snip2DiagRect">
              <a:avLst/>
            </a:prstGeom>
            <a:solidFill>
              <a:srgbClr val="A8EACC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BFB1EB4-6CD5-A03B-D532-C85D681A9AEC}"/>
                </a:ext>
              </a:extLst>
            </p:cNvPr>
            <p:cNvSpPr txBox="1"/>
            <p:nvPr/>
          </p:nvSpPr>
          <p:spPr>
            <a:xfrm>
              <a:off x="3580314" y="1176136"/>
              <a:ext cx="286812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>
                  <a:latin typeface="Arial" panose="020B0604020202020204" pitchFamily="34" charset="0"/>
                  <a:cs typeface="Arial" panose="020B0604020202020204" pitchFamily="34" charset="0"/>
                </a:rPr>
                <a:t>RFE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C584581-BEBD-DA24-EE98-BDA73EBD81C4}"/>
                </a:ext>
              </a:extLst>
            </p:cNvPr>
            <p:cNvSpPr txBox="1"/>
            <p:nvPr/>
          </p:nvSpPr>
          <p:spPr>
            <a:xfrm>
              <a:off x="3585512" y="1005273"/>
              <a:ext cx="400884" cy="1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600" dirty="0">
                  <a:latin typeface="Arial" panose="020B0604020202020204" pitchFamily="34" charset="0"/>
                  <a:cs typeface="Arial" panose="020B0604020202020204" pitchFamily="34" charset="0"/>
                </a:rPr>
                <a:t>Pearson</a:t>
              </a:r>
              <a:endParaRPr lang="zh-CN" altLang="en-US" sz="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2" name="图片 511" descr="templates\picture_hover\&amp;pky220_sjzg_VCG41N543579862&amp;">
              <a:extLst>
                <a:ext uri="{FF2B5EF4-FFF2-40B4-BE49-F238E27FC236}">
                  <a16:creationId xmlns:a16="http://schemas.microsoft.com/office/drawing/2014/main" id="{C136670E-0626-11E9-416C-8E6AAF66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6721" t="19493" r="18225" b="23861"/>
            <a:stretch>
              <a:fillRect/>
            </a:stretch>
          </p:blipFill>
          <p:spPr>
            <a:xfrm>
              <a:off x="3037556" y="861999"/>
              <a:ext cx="221773" cy="193232"/>
            </a:xfrm>
            <a:prstGeom prst="rect">
              <a:avLst/>
            </a:prstGeom>
          </p:spPr>
        </p:pic>
        <p:pic>
          <p:nvPicPr>
            <p:cNvPr id="513" name="图片 512" descr="templates\picture_hover\&amp;pky110_sjzg_VCG41163750547&amp;">
              <a:extLst>
                <a:ext uri="{FF2B5EF4-FFF2-40B4-BE49-F238E27FC236}">
                  <a16:creationId xmlns:a16="http://schemas.microsoft.com/office/drawing/2014/main" id="{D590B740-FBF6-9733-DCBD-15609055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630962" y="1495711"/>
              <a:ext cx="310097" cy="310097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20000"/>
                <a:lumOff val="80000"/>
              </a:schemeClr>
            </a:gs>
            <a:gs pos="53000">
              <a:srgbClr val="FAFAFA"/>
            </a:gs>
            <a:gs pos="100000">
              <a:schemeClr val="accent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B28C1-02A3-FD4E-25FE-634290E10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E2E0E46-47DA-A3A4-58D1-B95D19EF6345}"/>
              </a:ext>
            </a:extLst>
          </p:cNvPr>
          <p:cNvGrpSpPr/>
          <p:nvPr/>
        </p:nvGrpSpPr>
        <p:grpSpPr>
          <a:xfrm>
            <a:off x="1080295" y="68580"/>
            <a:ext cx="3933825" cy="2745740"/>
            <a:chOff x="40" y="123"/>
            <a:chExt cx="6195" cy="4324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DFEF723-73FE-B492-DF68-DB62C01A91F1}"/>
                </a:ext>
              </a:extLst>
            </p:cNvPr>
            <p:cNvSpPr/>
            <p:nvPr/>
          </p:nvSpPr>
          <p:spPr>
            <a:xfrm>
              <a:off x="2477" y="1077"/>
              <a:ext cx="3758" cy="654"/>
            </a:xfrm>
            <a:custGeom>
              <a:avLst/>
              <a:gdLst>
                <a:gd name="csX0" fmla="*/ 552421 w 1213652"/>
                <a:gd name="csY0" fmla="*/ 0 h 529167"/>
                <a:gd name="csX1" fmla="*/ 661230 w 1213652"/>
                <a:gd name="csY1" fmla="*/ 0 h 529167"/>
                <a:gd name="csX2" fmla="*/ 1102831 w 1213652"/>
                <a:gd name="csY2" fmla="*/ 503185 h 529167"/>
                <a:gd name="csX3" fmla="*/ 1213652 w 1213652"/>
                <a:gd name="csY3" fmla="*/ 529167 h 529167"/>
                <a:gd name="csX4" fmla="*/ 0 w 1213652"/>
                <a:gd name="csY4" fmla="*/ 529167 h 529167"/>
                <a:gd name="csX5" fmla="*/ 110820 w 1213652"/>
                <a:gd name="csY5" fmla="*/ 503185 h 529167"/>
                <a:gd name="csX6" fmla="*/ 552421 w 1213652"/>
                <a:gd name="csY6" fmla="*/ 0 h 52916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213652" h="529167">
                  <a:moveTo>
                    <a:pt x="552421" y="0"/>
                  </a:moveTo>
                  <a:lnTo>
                    <a:pt x="661230" y="0"/>
                  </a:lnTo>
                  <a:cubicBezTo>
                    <a:pt x="661230" y="226202"/>
                    <a:pt x="843320" y="420282"/>
                    <a:pt x="1102831" y="503185"/>
                  </a:cubicBezTo>
                  <a:lnTo>
                    <a:pt x="1213652" y="529167"/>
                  </a:lnTo>
                  <a:lnTo>
                    <a:pt x="0" y="529167"/>
                  </a:lnTo>
                  <a:lnTo>
                    <a:pt x="110820" y="503185"/>
                  </a:lnTo>
                  <a:cubicBezTo>
                    <a:pt x="370331" y="420282"/>
                    <a:pt x="552421" y="226202"/>
                    <a:pt x="552421" y="0"/>
                  </a:cubicBezTo>
                  <a:close/>
                </a:path>
              </a:pathLst>
            </a:custGeom>
            <a:gradFill>
              <a:gsLst>
                <a:gs pos="57000">
                  <a:srgbClr val="E8E7EA"/>
                </a:gs>
                <a:gs pos="0">
                  <a:schemeClr val="tx2">
                    <a:lumMod val="10000"/>
                    <a:lumOff val="9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57" name="图形 556">
              <a:extLst>
                <a:ext uri="{FF2B5EF4-FFF2-40B4-BE49-F238E27FC236}">
                  <a16:creationId xmlns:a16="http://schemas.microsoft.com/office/drawing/2014/main" id="{6599E563-8D2B-E292-6D0C-47997CCA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5" y="1669"/>
              <a:ext cx="3990" cy="2778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E060F4C-80A4-9707-815C-896FC1F156D5}"/>
                </a:ext>
              </a:extLst>
            </p:cNvPr>
            <p:cNvGrpSpPr/>
            <p:nvPr/>
          </p:nvGrpSpPr>
          <p:grpSpPr>
            <a:xfrm>
              <a:off x="2756" y="123"/>
              <a:ext cx="3479" cy="1395"/>
              <a:chOff x="1410235" y="749536"/>
              <a:chExt cx="2581622" cy="1035046"/>
            </a:xfrm>
          </p:grpSpPr>
          <p:pic>
            <p:nvPicPr>
              <p:cNvPr id="6" name="图片 5" descr="图片包含 室内, 桌子, 食物, 柜台&#10;&#10;AI 生成的内容可能不正确。">
                <a:extLst>
                  <a:ext uri="{FF2B5EF4-FFF2-40B4-BE49-F238E27FC236}">
                    <a16:creationId xmlns:a16="http://schemas.microsoft.com/office/drawing/2014/main" id="{42170075-047C-CD10-359C-C668E33B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10235" y="749536"/>
                <a:ext cx="985766" cy="1000437"/>
              </a:xfrm>
              <a:prstGeom prst="rect">
                <a:avLst/>
              </a:prstGeom>
            </p:spPr>
          </p:pic>
          <p:pic>
            <p:nvPicPr>
              <p:cNvPr id="7" name="图片 6" descr="图片包含 室内, 桌子, 小, 柜台&#10;&#10;AI 生成的内容可能不正确。">
                <a:extLst>
                  <a:ext uri="{FF2B5EF4-FFF2-40B4-BE49-F238E27FC236}">
                    <a16:creationId xmlns:a16="http://schemas.microsoft.com/office/drawing/2014/main" id="{D96D49C4-074E-E1CB-5C50-4957A426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995017" y="764766"/>
                <a:ext cx="996840" cy="1019816"/>
              </a:xfrm>
              <a:prstGeom prst="rect">
                <a:avLst/>
              </a:prstGeom>
            </p:spPr>
          </p:pic>
          <p:sp>
            <p:nvSpPr>
              <p:cNvPr id="8" name="箭头: 右 1">
                <a:extLst>
                  <a:ext uri="{FF2B5EF4-FFF2-40B4-BE49-F238E27FC236}">
                    <a16:creationId xmlns:a16="http://schemas.microsoft.com/office/drawing/2014/main" id="{99443D48-4D05-C6C4-0FA2-F6DDC58BB383}"/>
                  </a:ext>
                </a:extLst>
              </p:cNvPr>
              <p:cNvSpPr/>
              <p:nvPr/>
            </p:nvSpPr>
            <p:spPr>
              <a:xfrm>
                <a:off x="2396002" y="1043992"/>
                <a:ext cx="635749" cy="461366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60" name="图形 559">
              <a:extLst>
                <a:ext uri="{FF2B5EF4-FFF2-40B4-BE49-F238E27FC236}">
                  <a16:creationId xmlns:a16="http://schemas.microsoft.com/office/drawing/2014/main" id="{D24A2762-55A1-B8C5-2661-D64AAC2C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" y="144"/>
              <a:ext cx="2166" cy="1479"/>
            </a:xfrm>
            <a:prstGeom prst="rect">
              <a:avLst/>
            </a:prstGeom>
          </p:spPr>
        </p:pic>
        <p:pic>
          <p:nvPicPr>
            <p:cNvPr id="562" name="图形 561">
              <a:extLst>
                <a:ext uri="{FF2B5EF4-FFF2-40B4-BE49-F238E27FC236}">
                  <a16:creationId xmlns:a16="http://schemas.microsoft.com/office/drawing/2014/main" id="{9BCB5A9D-217F-3E48-5A32-C80102A12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" y="1575"/>
              <a:ext cx="2167" cy="1460"/>
            </a:xfrm>
            <a:prstGeom prst="rect">
              <a:avLst/>
            </a:prstGeom>
          </p:spPr>
        </p:pic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6B94E63D-475E-ADF0-1D57-F3F830B09C75}"/>
                </a:ext>
              </a:extLst>
            </p:cNvPr>
            <p:cNvSpPr/>
            <p:nvPr/>
          </p:nvSpPr>
          <p:spPr>
            <a:xfrm>
              <a:off x="600" y="3052"/>
              <a:ext cx="674" cy="51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F121A19-1AE7-0520-FAB1-1CAAAEE82DC0}"/>
                </a:ext>
              </a:extLst>
            </p:cNvPr>
            <p:cNvSpPr/>
            <p:nvPr/>
          </p:nvSpPr>
          <p:spPr>
            <a:xfrm>
              <a:off x="265" y="3702"/>
              <a:ext cx="1345" cy="454"/>
            </a:xfrm>
            <a:prstGeom prst="roundRect">
              <a:avLst/>
            </a:prstGeom>
            <a:solidFill>
              <a:srgbClr val="B0C9A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5336017-12F0-8C87-077D-12F3F96E5104}"/>
                </a:ext>
              </a:extLst>
            </p:cNvPr>
            <p:cNvSpPr txBox="1"/>
            <p:nvPr/>
          </p:nvSpPr>
          <p:spPr>
            <a:xfrm>
              <a:off x="440" y="3735"/>
              <a:ext cx="995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Stability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95DC63-22FD-B2B4-DD19-BBC4F5D7D66B}"/>
                </a:ext>
              </a:extLst>
            </p:cNvPr>
            <p:cNvSpPr txBox="1"/>
            <p:nvPr/>
          </p:nvSpPr>
          <p:spPr>
            <a:xfrm>
              <a:off x="3970" y="685"/>
              <a:ext cx="1109" cy="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/>
                <a:t>Transformation</a:t>
              </a:r>
              <a:endParaRPr lang="zh-CN" altLang="en-US" sz="600" dirty="0"/>
            </a:p>
          </p:txBody>
        </p:sp>
      </p:grpSp>
      <p:pic>
        <p:nvPicPr>
          <p:cNvPr id="9" name="图片 8" descr="形状, 圆圈&#10;&#10;AI 生成的内容可能不正确。">
            <a:extLst>
              <a:ext uri="{FF2B5EF4-FFF2-40B4-BE49-F238E27FC236}">
                <a16:creationId xmlns:a16="http://schemas.microsoft.com/office/drawing/2014/main" id="{8DB0BCF6-9AA9-2187-1808-0F15A769CA5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5385" y="874786"/>
            <a:ext cx="137380" cy="137493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C0CDC943-ADBE-7B01-A9F9-F4A42432D94E}"/>
              </a:ext>
            </a:extLst>
          </p:cNvPr>
          <p:cNvSpPr/>
          <p:nvPr/>
        </p:nvSpPr>
        <p:spPr>
          <a:xfrm rot="20668112">
            <a:off x="2576716" y="788759"/>
            <a:ext cx="284392" cy="165100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928092-9309-D2D7-5B21-349D739FD745}"/>
              </a:ext>
            </a:extLst>
          </p:cNvPr>
          <p:cNvSpPr txBox="1"/>
          <p:nvPr/>
        </p:nvSpPr>
        <p:spPr>
          <a:xfrm>
            <a:off x="2840669" y="779470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Al</a:t>
            </a:r>
            <a:endParaRPr lang="zh-CN" altLang="en-US" sz="5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118AD4-3741-FB2A-1C2D-4D0B511A04B8}"/>
              </a:ext>
            </a:extLst>
          </p:cNvPr>
          <p:cNvSpPr txBox="1"/>
          <p:nvPr/>
        </p:nvSpPr>
        <p:spPr>
          <a:xfrm>
            <a:off x="2728444" y="541114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Al</a:t>
            </a:r>
            <a:endParaRPr lang="zh-CN" altLang="en-US" sz="5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DC4CCF-F27B-6E15-0633-7858869FA6F2}"/>
              </a:ext>
            </a:extLst>
          </p:cNvPr>
          <p:cNvSpPr txBox="1"/>
          <p:nvPr/>
        </p:nvSpPr>
        <p:spPr>
          <a:xfrm>
            <a:off x="2907274" y="595626"/>
            <a:ext cx="2664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/>
              <a:t>Cu</a:t>
            </a:r>
            <a:endParaRPr lang="zh-CN" altLang="en-US" sz="500" dirty="0"/>
          </a:p>
        </p:txBody>
      </p:sp>
      <p:pic>
        <p:nvPicPr>
          <p:cNvPr id="2" name="图片 1" descr="形状, 圆圈&#10;&#10;AI 生成的内容可能不正确。">
            <a:extLst>
              <a:ext uri="{FF2B5EF4-FFF2-40B4-BE49-F238E27FC236}">
                <a16:creationId xmlns:a16="http://schemas.microsoft.com/office/drawing/2014/main" id="{A52D17B9-24A0-2DE2-BBEE-908DAA5AC08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2913" y="165237"/>
            <a:ext cx="137380" cy="137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39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1E5B378-43A2-AC4C-AEA6-BE51497A4008}"/>
              </a:ext>
            </a:extLst>
          </p:cNvPr>
          <p:cNvSpPr/>
          <p:nvPr/>
        </p:nvSpPr>
        <p:spPr>
          <a:xfrm>
            <a:off x="1484314" y="1041401"/>
            <a:ext cx="1281907" cy="766763"/>
          </a:xfrm>
          <a:custGeom>
            <a:avLst/>
            <a:gdLst>
              <a:gd name="csX0" fmla="*/ 10562 w 1281907"/>
              <a:gd name="csY0" fmla="*/ 0 h 766763"/>
              <a:gd name="csX1" fmla="*/ 12175 w 1281907"/>
              <a:gd name="csY1" fmla="*/ 15188 h 766763"/>
              <a:gd name="csX2" fmla="*/ 599282 w 1281907"/>
              <a:gd name="csY2" fmla="*/ 469419 h 766763"/>
              <a:gd name="csX3" fmla="*/ 599282 w 1281907"/>
              <a:gd name="csY3" fmla="*/ 469107 h 766763"/>
              <a:gd name="csX4" fmla="*/ 1083470 w 1281907"/>
              <a:gd name="csY4" fmla="*/ 469107 h 766763"/>
              <a:gd name="csX5" fmla="*/ 1083470 w 1281907"/>
              <a:gd name="csY5" fmla="*/ 369888 h 766763"/>
              <a:gd name="csX6" fmla="*/ 1281907 w 1281907"/>
              <a:gd name="csY6" fmla="*/ 568326 h 766763"/>
              <a:gd name="csX7" fmla="*/ 1083470 w 1281907"/>
              <a:gd name="csY7" fmla="*/ 766763 h 766763"/>
              <a:gd name="csX8" fmla="*/ 1083470 w 1281907"/>
              <a:gd name="csY8" fmla="*/ 667544 h 766763"/>
              <a:gd name="csX9" fmla="*/ 599282 w 1281907"/>
              <a:gd name="csY9" fmla="*/ 667544 h 766763"/>
              <a:gd name="csX10" fmla="*/ 599282 w 1281907"/>
              <a:gd name="csY10" fmla="*/ 668339 h 766763"/>
              <a:gd name="csX11" fmla="*/ 0 w 1281907"/>
              <a:gd name="csY11" fmla="*/ 99460 h 7667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281907" h="766763">
                <a:moveTo>
                  <a:pt x="10562" y="0"/>
                </a:moveTo>
                <a:lnTo>
                  <a:pt x="12175" y="15188"/>
                </a:lnTo>
                <a:cubicBezTo>
                  <a:pt x="68056" y="274417"/>
                  <a:pt x="309680" y="469419"/>
                  <a:pt x="599282" y="469419"/>
                </a:cubicBezTo>
                <a:lnTo>
                  <a:pt x="599282" y="469107"/>
                </a:lnTo>
                <a:lnTo>
                  <a:pt x="1083470" y="469107"/>
                </a:lnTo>
                <a:lnTo>
                  <a:pt x="1083470" y="369888"/>
                </a:lnTo>
                <a:lnTo>
                  <a:pt x="1281907" y="568326"/>
                </a:lnTo>
                <a:lnTo>
                  <a:pt x="1083470" y="766763"/>
                </a:lnTo>
                <a:lnTo>
                  <a:pt x="1083470" y="667544"/>
                </a:lnTo>
                <a:lnTo>
                  <a:pt x="599282" y="667544"/>
                </a:lnTo>
                <a:lnTo>
                  <a:pt x="599282" y="668339"/>
                </a:lnTo>
                <a:cubicBezTo>
                  <a:pt x="268308" y="668339"/>
                  <a:pt x="0" y="413643"/>
                  <a:pt x="0" y="9946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58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95c230636bf95b60f75869b6054b1ed230bf803"/>
  <p:tag name="KSO_WM_NEWLAYOUT_GROUP_ID" val="layout_34"/>
  <p:tag name="KSO_WM_NEWLAYOUT_ID" val="slide_758c0c38998d981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</TotalTime>
  <Words>24</Words>
  <Application>Microsoft Office PowerPoint</Application>
  <PresentationFormat>自定义</PresentationFormat>
  <Paragraphs>19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2013 - 2022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周彬</dc:creator>
  <cp:lastModifiedBy>彬 周</cp:lastModifiedBy>
  <cp:revision>164</cp:revision>
  <dcterms:created xsi:type="dcterms:W3CDTF">2019-06-19T02:08:00Z</dcterms:created>
  <dcterms:modified xsi:type="dcterms:W3CDTF">2025-12-18T08:49:26Z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3F8FC79BEE5849AC8C421F23D2D095C7_11</vt:lpwstr>
  </property>
</Properties>
</file>